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6.xml" ContentType="application/vnd.openxmlformats-officedocument.presentationml.notesSlide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446" r:id="rId2"/>
    <p:sldId id="447" r:id="rId3"/>
    <p:sldId id="448" r:id="rId4"/>
    <p:sldId id="449" r:id="rId5"/>
    <p:sldId id="450" r:id="rId6"/>
    <p:sldId id="451" r:id="rId7"/>
    <p:sldId id="453" r:id="rId8"/>
    <p:sldId id="454" r:id="rId9"/>
    <p:sldId id="455" r:id="rId10"/>
    <p:sldId id="457" r:id="rId11"/>
    <p:sldId id="458" r:id="rId12"/>
    <p:sldId id="461" r:id="rId13"/>
    <p:sldId id="459" r:id="rId14"/>
    <p:sldId id="456" r:id="rId15"/>
    <p:sldId id="464" r:id="rId16"/>
    <p:sldId id="462" r:id="rId17"/>
    <p:sldId id="465" r:id="rId18"/>
  </p:sldIdLst>
  <p:sldSz cx="9144000" cy="6858000" type="screen4x3"/>
  <p:notesSz cx="6669088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993300"/>
    <a:srgbClr val="008000"/>
    <a:srgbClr val="777777"/>
    <a:srgbClr val="003399"/>
    <a:srgbClr val="FFFFCC"/>
    <a:srgbClr val="C0C0C0"/>
    <a:srgbClr val="DDDDDD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30" autoAdjust="0"/>
    <p:restoredTop sz="92621" autoAdjust="0"/>
  </p:normalViewPr>
  <p:slideViewPr>
    <p:cSldViewPr>
      <p:cViewPr>
        <p:scale>
          <a:sx n="66" d="100"/>
          <a:sy n="66" d="100"/>
        </p:scale>
        <p:origin x="192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53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-1992" y="-96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t" compatLnSpc="1"/>
          <a:lstStyle>
            <a:lvl1pPr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9150" y="0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t" compatLnSpc="1"/>
          <a:lstStyle>
            <a:lvl1pPr algn="r"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814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b" compatLnSpc="1"/>
          <a:lstStyle>
            <a:lvl1pPr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9150" y="9431814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b" compatLnSpc="1"/>
          <a:lstStyle>
            <a:lvl1pPr algn="r"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fld id="{7CD327D2-79E1-45B5-A3FD-3BC1C11E33C1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62004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t" compatLnSpc="1"/>
          <a:lstStyle>
            <a:lvl1pPr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9150" y="0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t" compatLnSpc="1"/>
          <a:lstStyle>
            <a:lvl1pPr algn="r"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ctr" compatLnSpc="1"/>
          <a:lstStyle/>
          <a:p>
            <a:endParaRPr lang="fr-FR" dirty="0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212" y="4715907"/>
            <a:ext cx="4890664" cy="446770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t" compatLnSpc="1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814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b" compatLnSpc="1"/>
          <a:lstStyle>
            <a:lvl1pPr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9150" y="9431814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b" compatLnSpc="1"/>
          <a:lstStyle>
            <a:lvl1pPr algn="r"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fld id="{3EDCD74F-CD2D-4ECF-9C4F-D2822658F12B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7128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Ref</a:t>
            </a:r>
            <a:r>
              <a:rPr lang="fr-FR" baseline="0" dirty="0" smtClean="0"/>
              <a:t> Support pour les poste de travail sous Vista.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CD74F-CD2D-4ECF-9C4F-D2822658F12B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7474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CD74F-CD2D-4ECF-9C4F-D2822658F12B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24317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Il y</a:t>
            </a:r>
            <a:r>
              <a:rPr lang="fr-FR" baseline="0" dirty="0" smtClean="0"/>
              <a:t> a encore d’autre amélioration dans le client RDP 6.1 pour les serveur TSE W2008 comme la résolution d’écran, le </a:t>
            </a:r>
            <a:r>
              <a:rPr lang="fr-FR" baseline="0" dirty="0" err="1" smtClean="0"/>
              <a:t>multiécran</a:t>
            </a:r>
            <a:r>
              <a:rPr lang="fr-FR" baseline="0" dirty="0" smtClean="0"/>
              <a:t>.</a:t>
            </a:r>
          </a:p>
          <a:p>
            <a:endParaRPr lang="fr-FR" baseline="0" dirty="0" smtClean="0"/>
          </a:p>
          <a:p>
            <a:r>
              <a:rPr lang="fr-FR" baseline="0" dirty="0" smtClean="0"/>
              <a:t>Certaines fonctionnalités de TSE via W2008 ne sont accessibles uniquement au client Vista comme le SSO pour les session TSE.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CD74F-CD2D-4ECF-9C4F-D2822658F12B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51740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Notes</a:t>
            </a:r>
            <a:r>
              <a:rPr lang="fr-FR" baseline="0" dirty="0" smtClean="0"/>
              <a:t> :</a:t>
            </a:r>
          </a:p>
          <a:p>
            <a:endParaRPr lang="fr-FR" baseline="0" dirty="0" smtClean="0"/>
          </a:p>
          <a:p>
            <a:r>
              <a:rPr lang="fr-FR" baseline="0" dirty="0" smtClean="0"/>
              <a:t>L’authentification NLA demande moins de ressources car on n’ouvre pas de session TSE pour l’authentification.</a:t>
            </a:r>
          </a:p>
          <a:p>
            <a:r>
              <a:rPr lang="fr-FR" baseline="0" dirty="0" smtClean="0"/>
              <a:t>NLA est plus sure car on n’envoie uniquement un hash des informations d’ouverture de session, donc aucun serveur ne peut « voler » les identifiants de connexion.</a:t>
            </a:r>
          </a:p>
          <a:p>
            <a:endParaRPr lang="fr-FR" dirty="0" smtClean="0"/>
          </a:p>
          <a:p>
            <a:r>
              <a:rPr lang="fr-FR" dirty="0" smtClean="0"/>
              <a:t>Pour</a:t>
            </a:r>
            <a:r>
              <a:rPr lang="fr-FR" baseline="0" dirty="0" smtClean="0"/>
              <a:t> savoir si NLA est pris en charge sur le client il faut aller dans la boite de dialogue « A propos » </a:t>
            </a:r>
            <a:r>
              <a:rPr lang="fr-FR" baseline="0" dirty="0" err="1" smtClean="0"/>
              <a:t>dee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mstsc</a:t>
            </a:r>
            <a:r>
              <a:rPr lang="fr-FR" baseline="0" dirty="0" smtClean="0"/>
              <a:t> et voir si l’authentification NLA ou authentification niveau réseau est prise en charge.</a:t>
            </a:r>
          </a:p>
          <a:p>
            <a:endParaRPr lang="fr-FR" dirty="0" smtClean="0"/>
          </a:p>
          <a:p>
            <a:r>
              <a:rPr lang="fr-FR" dirty="0" err="1" smtClean="0"/>
              <a:t>What</a:t>
            </a:r>
            <a:r>
              <a:rPr lang="fr-FR" dirty="0" smtClean="0"/>
              <a:t> </a:t>
            </a:r>
            <a:r>
              <a:rPr lang="fr-FR" dirty="0" err="1" smtClean="0"/>
              <a:t>happen</a:t>
            </a:r>
            <a:r>
              <a:rPr lang="fr-FR" dirty="0" smtClean="0"/>
              <a:t> si on a une</a:t>
            </a:r>
            <a:r>
              <a:rPr lang="fr-FR" baseline="0" dirty="0" smtClean="0"/>
              <a:t> GPO bloquant les comptes en cas d’échec d’authentification.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CD74F-CD2D-4ECF-9C4F-D2822658F12B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7210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Copie écran</a:t>
            </a:r>
            <a:r>
              <a:rPr lang="fr-FR" baseline="0" dirty="0" smtClean="0"/>
              <a:t> options de connexion </a:t>
            </a:r>
            <a:r>
              <a:rPr lang="fr-FR" baseline="0" dirty="0" err="1" smtClean="0"/>
              <a:t>nla</a:t>
            </a:r>
            <a:r>
              <a:rPr lang="fr-FR" baseline="0" dirty="0" smtClean="0"/>
              <a:t> sur le client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CD74F-CD2D-4ECF-9C4F-D2822658F12B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903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Une</a:t>
            </a:r>
            <a:r>
              <a:rPr lang="fr-FR" baseline="0" dirty="0" smtClean="0"/>
              <a:t> autre possibilité de faire de l’assistance à distance et </a:t>
            </a:r>
            <a:r>
              <a:rPr lang="fr-FR" baseline="0" smtClean="0"/>
              <a:t>Live Messenger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CD74F-CD2D-4ECF-9C4F-D2822658F12B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9462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4572000" cy="6858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fr-FR" sz="2400">
              <a:solidFill>
                <a:schemeClr val="tx1">
                  <a:alpha val="100000"/>
                </a:schemeClr>
              </a:solidFill>
              <a:latin typeface="Times New Roman"/>
            </a:endParaRPr>
          </a:p>
        </p:txBody>
      </p:sp>
      <p:sp>
        <p:nvSpPr>
          <p:cNvPr id="8195" name="AutoShape 3"/>
          <p:cNvSpPr>
            <a:spLocks noChangeArrowheads="1"/>
          </p:cNvSpPr>
          <p:nvPr/>
        </p:nvSpPr>
        <p:spPr bwMode="auto">
          <a:xfrm>
            <a:off x="685800" y="990600"/>
            <a:ext cx="5181600" cy="1905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fr-FR" sz="2400">
              <a:solidFill>
                <a:schemeClr val="tx1">
                  <a:alpha val="100000"/>
                </a:schemeClr>
              </a:solidFill>
              <a:latin typeface="Times New Roman"/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3657600" cy="1822450"/>
          </a:xfrm>
        </p:spPr>
        <p:txBody>
          <a:bodyPr anchor="b"/>
          <a:lstStyle>
            <a:lvl1pPr marL="0" indent="0">
              <a:buNone/>
              <a:defRPr>
                <a:solidFill>
                  <a:schemeClr val="tx2">
                    <a:alpha val="100000"/>
                  </a:schemeClr>
                </a:solidFill>
              </a:defRPr>
            </a:lvl1pPr>
          </a:lstStyle>
          <a:p>
            <a:r>
              <a:rPr lang="fr-FR"/>
              <a:t>Cliquez pour modifier le style des sous-titres du masque</a:t>
            </a:r>
          </a:p>
        </p:txBody>
      </p:sp>
      <p:grpSp>
        <p:nvGrpSpPr>
          <p:cNvPr id="8210" name="Group 18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8204" name="AutoShape 12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lang="fr-FR"/>
            </a:p>
          </p:txBody>
        </p:sp>
        <p:sp>
          <p:nvSpPr>
            <p:cNvPr id="8205" name="AutoShape 13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lang="fr-FR"/>
            </a:p>
          </p:txBody>
        </p:sp>
      </p:grpSp>
      <p:sp>
        <p:nvSpPr>
          <p:cNvPr id="8206" name="Rectangle 14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2667000" y="6553200"/>
            <a:ext cx="1905000" cy="304800"/>
          </a:xfrm>
          <a:prstGeom prst="rect">
            <a:avLst/>
          </a:prstGeom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lIns="91440" tIns="45720" rIns="91440" bIns="45720" anchor="b" compatLnSpc="1">
            <a:spAutoFit/>
          </a:bodyPr>
          <a:lstStyle>
            <a:lvl1pPr algn="r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>
                    <a:alpha val="100000"/>
                  </a:schemeClr>
                </a:solidFill>
                <a:latin typeface="+mn-lt"/>
              </a:defRPr>
            </a:lvl1pPr>
          </a:lstStyle>
          <a:p>
            <a:endParaRPr lang="fr-FR"/>
          </a:p>
        </p:txBody>
      </p:sp>
      <p:sp>
        <p:nvSpPr>
          <p:cNvPr id="8207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195888" y="6553200"/>
            <a:ext cx="3279775" cy="304800"/>
          </a:xfrm>
          <a:prstGeom prst="rect">
            <a:avLst/>
          </a:prstGeom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lIns="91440" tIns="45720" rIns="91440" bIns="45720" anchor="b" compatLnSpc="1">
            <a:spAutoFit/>
          </a:bodyPr>
          <a:lstStyle>
            <a:lvl1pPr algn="r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>
                    <a:alpha val="100000"/>
                  </a:schemeClr>
                </a:solidFill>
                <a:latin typeface="+mn-lt"/>
              </a:defRPr>
            </a:lvl1pPr>
          </a:lstStyle>
          <a:p>
            <a:endParaRPr lang="fr-FR"/>
          </a:p>
        </p:txBody>
      </p:sp>
      <p:sp>
        <p:nvSpPr>
          <p:cNvPr id="8209" name="Rectangle 1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525" y="6359525"/>
            <a:ext cx="587375" cy="488950"/>
          </a:xfrm>
        </p:spPr>
        <p:txBody>
          <a:bodyPr/>
          <a:lstStyle>
            <a:lvl1pPr>
              <a:defRPr sz="2600"/>
            </a:lvl1pPr>
          </a:lstStyle>
          <a:p>
            <a:fld id="{A136B56B-DE4D-4B8F-8F4E-D1B359A3E9E0}" type="slidenum">
              <a:rPr lang="fr-FR" sz="2600"/>
              <a:pPr/>
              <a:t>‹N°›</a:t>
            </a:fld>
            <a:endParaRPr lang="fr-FR" sz="2600"/>
          </a:p>
        </p:txBody>
      </p:sp>
      <p:sp>
        <p:nvSpPr>
          <p:cNvPr id="8211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936625" y="1425575"/>
            <a:ext cx="7772400" cy="1143000"/>
          </a:xfrm>
        </p:spPr>
        <p:txBody>
          <a:bodyPr anchor="ctr"/>
          <a:lstStyle>
            <a:lvl1pPr algn="ctr">
              <a:defRPr>
                <a:solidFill>
                  <a:schemeClr val="tx1">
                    <a:alpha val="100000"/>
                  </a:schemeClr>
                </a:solidFill>
              </a:defRPr>
            </a:lvl1pPr>
          </a:lstStyle>
          <a:p>
            <a:r>
              <a:rPr lang="fr-FR"/>
              <a:t>Cliquez pour modifier le style du titre du masque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214282" y="0"/>
            <a:ext cx="8686800" cy="642918"/>
          </a:xfrm>
        </p:spPr>
        <p:txBody>
          <a:bodyPr rtlCol="0" anchor="ctr"/>
          <a:lstStyle>
            <a:lvl1pPr>
              <a:defRPr sz="2600" b="1">
                <a:latin typeface="+mn-lt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 sz="2400"/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3093F-526E-4B4C-9258-BD47C232B0E3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40CEC-BF4F-4DB5-8486-CE1BA7DA8D8A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 rtlCol="0" anchor="ctr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914400" y="1219200"/>
            <a:ext cx="3924300" cy="48768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991100" y="1219200"/>
            <a:ext cx="3924300" cy="48768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F82E3-BD10-43FF-A36F-422FB80504C7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500066"/>
          </a:xfrm>
        </p:spPr>
        <p:txBody>
          <a:bodyPr rtlCol="0" anchor="ctr"/>
          <a:lstStyle>
            <a:lvl1pPr>
              <a:defRPr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3E563-7086-456A-A446-81D432CA980C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 rtlCol="0" anchor="ctr"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AFD53-958B-40AF-98D7-CD557998A285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169F4-871C-46DC-971C-75D3D84FB504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rtlCol="0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65D09E-057E-4A7E-87D3-7B615C80C279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rtlCol="0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9AADC-1E4C-4920-8EEE-EB24137E29FD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re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424732"/>
          </a:xfrm>
        </p:spPr>
        <p:txBody>
          <a:bodyPr rtlCol="0" anchor="t" anchorCtr="0">
            <a:spAutoFit/>
          </a:bodyPr>
          <a:lstStyle>
            <a:lvl1pPr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642910" y="1071546"/>
            <a:ext cx="8272490" cy="5500726"/>
          </a:xfrm>
        </p:spPr>
        <p:txBody>
          <a:bodyPr rtlCol="0"/>
          <a:lstStyle>
            <a:lvl1pPr>
              <a:defRPr sz="2000"/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600" b="1">
                <a:latin typeface="+mn-lt"/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9ADA2-9A2B-4C20-AA99-7A314975BC9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Rectangle 25"/>
          <p:cNvSpPr>
            <a:spLocks noChangeArrowheads="1"/>
          </p:cNvSpPr>
          <p:nvPr userDrawn="1"/>
        </p:nvSpPr>
        <p:spPr bwMode="auto">
          <a:xfrm>
            <a:off x="214282" y="6488692"/>
            <a:ext cx="8929718" cy="36933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ctr" compatLnSpc="1">
            <a:spAutoFit/>
          </a:bodyPr>
          <a:lstStyle/>
          <a:p>
            <a:endParaRPr lang="fr-FR" b="1" cap="none" spc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285719" cy="6858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fr-FR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214282" y="0"/>
            <a:ext cx="2714644" cy="92867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fr-FR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86800" cy="490518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b" compatLnSpc="1"/>
          <a:lstStyle/>
          <a:p>
            <a:pPr lvl="0"/>
            <a:r>
              <a:rPr lang="fr-FR" dirty="0"/>
              <a:t>Cliquez pour modifier le style du titre du masque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0034" y="1071546"/>
            <a:ext cx="8415366" cy="535785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496050"/>
            <a:ext cx="587375" cy="33655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b" anchorCtr="1" compatLnSpc="1">
            <a:spAutoFit/>
          </a:bodyPr>
          <a:lstStyle>
            <a:lvl1pPr algn="l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>
                    <a:alpha val="100000"/>
                  </a:schemeClr>
                </a:solidFill>
                <a:latin typeface="+mn-lt"/>
              </a:defRPr>
            </a:lvl1pPr>
          </a:lstStyle>
          <a:p>
            <a:fld id="{D3C9ADA2-9A2B-4C20-AA99-7A314975BC91}" type="slidenum">
              <a:rPr lang="fr-FR"/>
              <a:pPr/>
              <a:t>‹N°›</a:t>
            </a:fld>
            <a:endParaRPr lang="fr-FR" dirty="0"/>
          </a:p>
        </p:txBody>
      </p:sp>
      <p:grpSp>
        <p:nvGrpSpPr>
          <p:cNvPr id="1045" name="Group 21"/>
          <p:cNvGrpSpPr>
            <a:grpSpLocks/>
          </p:cNvGrpSpPr>
          <p:nvPr/>
        </p:nvGrpSpPr>
        <p:grpSpPr bwMode="auto">
          <a:xfrm>
            <a:off x="285720" y="642918"/>
            <a:ext cx="8610600" cy="319088"/>
            <a:chOff x="144" y="1248"/>
            <a:chExt cx="4656" cy="201"/>
          </a:xfrm>
        </p:grpSpPr>
        <p:sp>
          <p:nvSpPr>
            <p:cNvPr id="1036" name="AutoShape 12"/>
            <p:cNvSpPr>
              <a:spLocks noChangeArrowheads="1"/>
            </p:cNvSpPr>
            <p:nvPr/>
          </p:nvSpPr>
          <p:spPr bwMode="auto">
            <a:xfrm>
              <a:off x="384" y="1248"/>
              <a:ext cx="4416" cy="200"/>
            </a:xfrm>
            <a:prstGeom prst="roundRect">
              <a:avLst>
                <a:gd name="adj" fmla="val 0"/>
              </a:avLst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lang="fr-FR"/>
            </a:p>
          </p:txBody>
        </p:sp>
        <p:sp>
          <p:nvSpPr>
            <p:cNvPr id="1044" name="AutoShape 20"/>
            <p:cNvSpPr>
              <a:spLocks noChangeArrowheads="1"/>
            </p:cNvSpPr>
            <p:nvPr/>
          </p:nvSpPr>
          <p:spPr bwMode="auto">
            <a:xfrm flipH="1">
              <a:off x="144" y="1248"/>
              <a:ext cx="248" cy="201"/>
            </a:xfrm>
            <a:prstGeom prst="flowChartDelay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lang="fr-FR"/>
            </a:p>
          </p:txBody>
        </p:sp>
      </p:grpSp>
      <p:sp>
        <p:nvSpPr>
          <p:cNvPr id="1050" name="Text Box 26"/>
          <p:cNvSpPr txBox="1">
            <a:spLocks noChangeArrowheads="1"/>
          </p:cNvSpPr>
          <p:nvPr userDrawn="1"/>
        </p:nvSpPr>
        <p:spPr bwMode="auto">
          <a:xfrm>
            <a:off x="428596" y="6550223"/>
            <a:ext cx="8715404" cy="307777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fr-FR" sz="1400" b="1" dirty="0" smtClean="0">
                <a:solidFill>
                  <a:schemeClr val="bg1">
                    <a:alpha val="100000"/>
                  </a:schemeClr>
                </a:solidFill>
                <a:latin typeface="Arial"/>
              </a:rPr>
              <a:t>© Partouche</a:t>
            </a:r>
            <a:r>
              <a:rPr lang="fr-FR" sz="1400" b="1" baseline="0" dirty="0" smtClean="0">
                <a:solidFill>
                  <a:schemeClr val="bg1">
                    <a:alpha val="100000"/>
                  </a:schemeClr>
                </a:solidFill>
                <a:latin typeface="Arial"/>
              </a:rPr>
              <a:t> David / 2007 version 0.1</a:t>
            </a:r>
            <a:endParaRPr lang="fr-FR" sz="1400" b="1" dirty="0">
              <a:solidFill>
                <a:schemeClr val="bg1">
                  <a:alpha val="100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0000">
              <a:alpha val="100000"/>
            </a:srgbClr>
          </a:solidFill>
          <a:latin typeface="+mn-lt"/>
          <a:ea typeface="+mj-ea"/>
          <a:cs typeface="+mj-cs"/>
        </a:defRPr>
      </a:lvl1pPr>
      <a:lvl2pPr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2pPr>
      <a:lvl3pPr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3pPr>
      <a:lvl4pPr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4pPr>
      <a:lvl5pPr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5pPr>
      <a:lvl6pPr marL="457200"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6pPr>
      <a:lvl7pPr marL="914400"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7pPr>
      <a:lvl8pPr marL="1371600"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8pPr>
      <a:lvl9pPr marL="1828800"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9pPr>
    </p:titleStyle>
    <p:bodyStyle>
      <a:lvl1pPr marL="342900" indent="-3429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75000"/>
        <a:buFont typeface="Wingdings"/>
        <a:buChar char="l"/>
        <a:defRPr sz="2800">
          <a:solidFill>
            <a:schemeClr val="tx1">
              <a:alpha val="100000"/>
            </a:schemeClr>
          </a:solidFill>
          <a:latin typeface="+mn-lt"/>
          <a:ea typeface="+mn-ea"/>
          <a:cs typeface="+mn-cs"/>
        </a:defRPr>
      </a:lvl1pPr>
      <a:lvl2pPr marL="742950" indent="-28575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75000"/>
        <a:buChar char="–"/>
        <a:defRPr sz="2400">
          <a:solidFill>
            <a:schemeClr val="tx1">
              <a:alpha val="100000"/>
            </a:schemeClr>
          </a:solidFill>
          <a:latin typeface="+mn-lt"/>
        </a:defRPr>
      </a:lvl2pPr>
      <a:lvl3pPr marL="11430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75000"/>
        <a:buFont typeface="Wingdings"/>
        <a:buChar char="ü"/>
        <a:defRPr sz="2000">
          <a:solidFill>
            <a:schemeClr val="tx1">
              <a:alpha val="100000"/>
            </a:schemeClr>
          </a:solidFill>
          <a:latin typeface="+mn-lt"/>
        </a:defRPr>
      </a:lvl3pPr>
      <a:lvl4pPr marL="16002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80000"/>
        <a:buChar char="–"/>
        <a:defRPr>
          <a:solidFill>
            <a:schemeClr val="tx1">
              <a:alpha val="100000"/>
            </a:schemeClr>
          </a:solidFill>
          <a:latin typeface="+mn-lt"/>
        </a:defRPr>
      </a:lvl4pPr>
      <a:lvl5pPr marL="20574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65000"/>
        <a:buFont typeface="Wingdings"/>
        <a:buChar char="l"/>
        <a:defRPr>
          <a:solidFill>
            <a:schemeClr val="tx1">
              <a:alpha val="100000"/>
            </a:schemeClr>
          </a:solidFill>
          <a:latin typeface="+mn-lt"/>
        </a:defRPr>
      </a:lvl5pPr>
      <a:lvl6pPr marL="25146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65000"/>
        <a:buFont typeface="Wingdings"/>
        <a:buChar char="l"/>
        <a:defRPr>
          <a:solidFill>
            <a:schemeClr val="tx1">
              <a:alpha val="100000"/>
            </a:schemeClr>
          </a:solidFill>
          <a:latin typeface="+mn-lt"/>
        </a:defRPr>
      </a:lvl6pPr>
      <a:lvl7pPr marL="29718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65000"/>
        <a:buFont typeface="Wingdings"/>
        <a:buChar char="l"/>
        <a:defRPr>
          <a:solidFill>
            <a:schemeClr val="tx1">
              <a:alpha val="100000"/>
            </a:schemeClr>
          </a:solidFill>
          <a:latin typeface="+mn-lt"/>
        </a:defRPr>
      </a:lvl7pPr>
      <a:lvl8pPr marL="34290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65000"/>
        <a:buFont typeface="Wingdings"/>
        <a:buChar char="l"/>
        <a:defRPr>
          <a:solidFill>
            <a:schemeClr val="tx1">
              <a:alpha val="100000"/>
            </a:schemeClr>
          </a:solidFill>
          <a:latin typeface="+mn-lt"/>
        </a:defRPr>
      </a:lvl8pPr>
      <a:lvl9pPr marL="38862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65000"/>
        <a:buFont typeface="Wingdings"/>
        <a:buChar char="l"/>
        <a:defRPr>
          <a:solidFill>
            <a:schemeClr val="tx1">
              <a:alpha val="100000"/>
            </a:schemeClr>
          </a:solidFill>
          <a:latin typeface="+mn-lt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crosoft.com/downloads/details.aspx?displaylang=fr&amp;FamilyID=6e1ec93d-bdbd-4983-92f7-479e088570ad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laurentfalguiere.fr/wp-content/uploads/2008/10/clip-image00217.jpg" TargetMode="Externa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1</a:t>
            </a:fld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fr-FR" dirty="0" smtClean="0"/>
              <a:t>Bureau distant sur Windows Vista /2008 Server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Nouveautés du Bureau à distance</a:t>
            </a: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Nouveau protocole RDP : RDP 6.1</a:t>
            </a:r>
          </a:p>
          <a:p>
            <a:r>
              <a:rPr lang="fr-FR" dirty="0" smtClean="0"/>
              <a:t>Nouveau client pour le bureau à distance</a:t>
            </a:r>
          </a:p>
          <a:p>
            <a:r>
              <a:rPr lang="fr-FR" dirty="0" smtClean="0"/>
              <a:t>Sécurité par authentification réseau</a:t>
            </a:r>
          </a:p>
          <a:p>
            <a:r>
              <a:rPr lang="fr-FR" dirty="0" smtClean="0"/>
              <a:t>Assistance automatique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3093F-526E-4B4C-9258-BD47C232B0E3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Nouveauté du client RDP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/>
              <a:t>Le nouveau client permet de tirer partie des nouveauté de Terminal Server sous Windows 2008.</a:t>
            </a:r>
          </a:p>
          <a:p>
            <a:pPr>
              <a:buNone/>
            </a:pPr>
            <a:r>
              <a:rPr lang="fr-FR" dirty="0" smtClean="0"/>
              <a:t>En particulier </a:t>
            </a:r>
          </a:p>
          <a:p>
            <a:pPr lvl="1" rtl="0"/>
            <a:r>
              <a:rPr lang="en-US" sz="1600" dirty="0" smtClean="0"/>
              <a:t>TS Web Access, </a:t>
            </a:r>
          </a:p>
          <a:p>
            <a:pPr lvl="1" rtl="0"/>
            <a:r>
              <a:rPr lang="en-US" sz="1600" dirty="0" smtClean="0"/>
              <a:t>Easy Print, </a:t>
            </a:r>
          </a:p>
          <a:p>
            <a:pPr lvl="1" rtl="0"/>
            <a:r>
              <a:rPr lang="en-US" sz="1600" dirty="0" err="1" smtClean="0"/>
              <a:t>RemoteApp</a:t>
            </a:r>
            <a:r>
              <a:rPr lang="en-US" sz="1600" dirty="0" smtClean="0"/>
              <a:t>, </a:t>
            </a:r>
          </a:p>
          <a:p>
            <a:pPr lvl="1" rtl="0"/>
            <a:r>
              <a:rPr lang="en-US" sz="1600" dirty="0" smtClean="0"/>
              <a:t>TS Gateway</a:t>
            </a:r>
          </a:p>
          <a:p>
            <a:pPr lvl="1" rtl="0"/>
            <a:r>
              <a:rPr lang="en-US" sz="1600" dirty="0" err="1" smtClean="0"/>
              <a:t>Connexion</a:t>
            </a:r>
            <a:r>
              <a:rPr lang="en-US" sz="1600" dirty="0" smtClean="0"/>
              <a:t> </a:t>
            </a:r>
            <a:r>
              <a:rPr lang="en-US" sz="1600" dirty="0" err="1" smtClean="0"/>
              <a:t>encapsulé</a:t>
            </a:r>
            <a:r>
              <a:rPr lang="en-US" sz="1600" dirty="0" smtClean="0"/>
              <a:t> </a:t>
            </a:r>
            <a:r>
              <a:rPr lang="en-US" sz="1600" dirty="0" err="1" smtClean="0"/>
              <a:t>dans</a:t>
            </a:r>
            <a:r>
              <a:rPr lang="en-US" sz="1600" dirty="0" smtClean="0"/>
              <a:t> HTTPS</a:t>
            </a:r>
            <a:endParaRPr lang="fr-FR" sz="1600" dirty="0" smtClean="0"/>
          </a:p>
          <a:p>
            <a:pPr>
              <a:buNone/>
            </a:pPr>
            <a:r>
              <a:rPr lang="fr-FR" dirty="0" smtClean="0">
                <a:sym typeface="Wingdings" pitchFamily="2" charset="2"/>
              </a:rPr>
              <a:t></a:t>
            </a:r>
            <a:r>
              <a:rPr lang="fr-FR" dirty="0" smtClean="0"/>
              <a:t>C’est le seul client permettant l’authentification NLA !</a:t>
            </a:r>
          </a:p>
          <a:p>
            <a:pPr>
              <a:buNone/>
            </a:pPr>
            <a:r>
              <a:rPr lang="fr-FR" dirty="0" smtClean="0"/>
              <a:t>XP dispose désormais d’un client équivalent :</a:t>
            </a:r>
          </a:p>
          <a:p>
            <a:pPr>
              <a:buNone/>
            </a:pPr>
            <a:r>
              <a:rPr lang="fr-FR" dirty="0" smtClean="0"/>
              <a:t>pour XP SP2 : ici (client Terminal Server </a:t>
            </a:r>
            <a:r>
              <a:rPr lang="fr-FR" b="1" dirty="0" smtClean="0">
                <a:solidFill>
                  <a:srgbClr val="FF0000"/>
                </a:solidFill>
              </a:rPr>
              <a:t>6.1</a:t>
            </a:r>
            <a:r>
              <a:rPr lang="fr-FR" dirty="0" smtClean="0"/>
              <a:t>KB952155) </a:t>
            </a:r>
            <a:r>
              <a:rPr lang="fr-FR" sz="1800" dirty="0" smtClean="0">
                <a:hlinkClick r:id="rId3"/>
              </a:rPr>
              <a:t>http://www.microsoft.com/downloads/details.aspx?displaylang=fr&amp;FamilyID=6e1ec93d-bdbd-4983-92f7-479e088570ad</a:t>
            </a:r>
            <a:endParaRPr lang="fr-FR" dirty="0" smtClean="0"/>
          </a:p>
          <a:p>
            <a:pPr>
              <a:buNone/>
            </a:pPr>
            <a:r>
              <a:rPr lang="fr-FR" dirty="0" smtClean="0"/>
              <a:t>Windows 2003 ne dispose pas à ce jour d’un client RDP 6.1 !</a:t>
            </a:r>
          </a:p>
          <a:p>
            <a:pPr>
              <a:buNone/>
            </a:pPr>
            <a:r>
              <a:rPr lang="fr-FR" dirty="0" smtClean="0"/>
              <a:t>Le client de XP SP2 ne prend pas en charge l’authentification NLA car il ne supporte pas  </a:t>
            </a:r>
            <a:r>
              <a:rPr lang="fr-FR" dirty="0" err="1" smtClean="0"/>
              <a:t>CredSSP</a:t>
            </a: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3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NLA ou Authentification au niveau du réseau 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/>
              <a:t>Objectifs du NLA :</a:t>
            </a:r>
          </a:p>
          <a:p>
            <a:pPr>
              <a:buFont typeface="Wingdings"/>
              <a:buChar char="è"/>
            </a:pPr>
            <a:r>
              <a:rPr lang="fr-FR" dirty="0" smtClean="0">
                <a:sym typeface="Wingdings" pitchFamily="2" charset="2"/>
              </a:rPr>
              <a:t>Permettre d’éviter une attaque par </a:t>
            </a:r>
            <a:r>
              <a:rPr lang="fr-FR" dirty="0" err="1" smtClean="0">
                <a:sym typeface="Wingdings" pitchFamily="2" charset="2"/>
              </a:rPr>
              <a:t>Deny</a:t>
            </a:r>
            <a:r>
              <a:rPr lang="fr-FR" dirty="0" smtClean="0">
                <a:sym typeface="Wingdings" pitchFamily="2" charset="2"/>
              </a:rPr>
              <a:t> de service (via un </a:t>
            </a:r>
            <a:r>
              <a:rPr lang="fr-FR" dirty="0" err="1" smtClean="0">
                <a:sym typeface="Wingdings" pitchFamily="2" charset="2"/>
              </a:rPr>
              <a:t>password</a:t>
            </a:r>
            <a:r>
              <a:rPr lang="fr-FR" dirty="0" smtClean="0">
                <a:sym typeface="Wingdings" pitchFamily="2" charset="2"/>
              </a:rPr>
              <a:t> trop long ou trop de session ouverte )</a:t>
            </a:r>
          </a:p>
          <a:p>
            <a:pPr>
              <a:buFont typeface="Wingdings"/>
              <a:buChar char="è"/>
            </a:pPr>
            <a:r>
              <a:rPr lang="fr-FR" dirty="0" smtClean="0">
                <a:sym typeface="Wingdings" pitchFamily="2" charset="2"/>
              </a:rPr>
              <a:t>Permettre d’éviter une usurpation d’identité avec un faux serveur TSE.</a:t>
            </a:r>
          </a:p>
          <a:p>
            <a:pPr>
              <a:buFont typeface="Wingdings"/>
              <a:buChar char="è"/>
            </a:pPr>
            <a:endParaRPr lang="fr-FR" dirty="0" smtClean="0">
              <a:sym typeface="Wingdings" pitchFamily="2" charset="2"/>
            </a:endParaRPr>
          </a:p>
          <a:p>
            <a:pPr>
              <a:buNone/>
            </a:pPr>
            <a:r>
              <a:rPr lang="fr-FR" dirty="0" smtClean="0">
                <a:sym typeface="Wingdings" pitchFamily="2" charset="2"/>
              </a:rPr>
              <a:t>Composant requis pour NLA :</a:t>
            </a:r>
          </a:p>
          <a:p>
            <a:pPr>
              <a:buNone/>
            </a:pPr>
            <a:r>
              <a:rPr lang="fr-FR" dirty="0" smtClean="0">
                <a:sym typeface="Wingdings" pitchFamily="2" charset="2"/>
              </a:rPr>
              <a:t>	</a:t>
            </a:r>
            <a:r>
              <a:rPr lang="fr-FR" dirty="0" err="1" smtClean="0">
                <a:sym typeface="Wingdings" pitchFamily="2" charset="2"/>
              </a:rPr>
              <a:t>CredSSP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Credentila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smtClean="0">
                <a:sym typeface="Wingdings" pitchFamily="2" charset="2"/>
              </a:rPr>
              <a:t>Security Protocol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4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Configuration du bureau distant 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42910" y="1071546"/>
            <a:ext cx="3429024" cy="492922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5</a:t>
            </a:fld>
            <a:endParaRPr lang="fr-FR" dirty="0"/>
          </a:p>
        </p:txBody>
      </p:sp>
      <p:pic>
        <p:nvPicPr>
          <p:cNvPr id="5" name="Image 4" descr="clip_image002[17]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285860"/>
            <a:ext cx="379095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Erreurs Possibles 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42910" y="1071546"/>
            <a:ext cx="2714644" cy="5500726"/>
          </a:xfrm>
        </p:spPr>
        <p:txBody>
          <a:bodyPr/>
          <a:lstStyle/>
          <a:p>
            <a:r>
              <a:rPr lang="fr-FR" b="1" u="sng" dirty="0" smtClean="0"/>
              <a:t>Le client n’est pas en version 6.x</a:t>
            </a:r>
            <a:r>
              <a:rPr lang="fr-FR" b="1" dirty="0" smtClean="0"/>
              <a:t> </a:t>
            </a:r>
          </a:p>
          <a:p>
            <a:r>
              <a:rPr lang="fr-FR" dirty="0" smtClean="0"/>
              <a:t>Dans cet exemple : Client 5.2  et TS Windows 2008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6</a:t>
            </a:fld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2667000" y="3154680"/>
          <a:ext cx="3810000" cy="274320"/>
        </p:xfrm>
        <a:graphic>
          <a:graphicData uri="http://schemas.openxmlformats.org/drawingml/2006/table">
            <a:tbl>
              <a:tblPr/>
              <a:tblGrid>
                <a:gridCol w="3810000"/>
              </a:tblGrid>
              <a:tr h="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4578" name="Picture 2" descr="http://www.laurentfalguiere.fr/wp-content/uploads/2008/10/clip-image002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1357298"/>
            <a:ext cx="4362450" cy="1571625"/>
          </a:xfrm>
          <a:prstGeom prst="rect">
            <a:avLst/>
          </a:prstGeom>
          <a:noFill/>
        </p:spPr>
      </p:pic>
      <p:sp>
        <p:nvSpPr>
          <p:cNvPr id="8" name="ZoneTexte 7"/>
          <p:cNvSpPr txBox="1"/>
          <p:nvPr/>
        </p:nvSpPr>
        <p:spPr>
          <a:xfrm>
            <a:off x="3500397" y="4143380"/>
            <a:ext cx="5643603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Message d’erreur: Le client n’a pas pu établir de connexion avec l’ordinateur distant. Les causes probables de cette erreur sont les suivantes : 1) Les connexions à distance sont désactivées sur l’ordinateur distant. 2) Le nombre maximal de connexions a été dépassé sur l’ordinateur distant. 3) Une erreur de réseau s’est produite pendant l’établissement de la connexion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pic>
        <p:nvPicPr>
          <p:cNvPr id="9" name="Image 8" descr="Le client n'a pas pu établir de connexion avec l'ordinateur distant. Les causes probables de cette erreur sont les suivantes : 1) Les connexions à distance sont désactivées sur l'ordinateur distant. 2) Le nombre maximal de connexions a été dépassé sur l'ordinateur distant. 3) Une erreur de réseau s'est produite pendant l'établissement de la connexion 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3071810"/>
            <a:ext cx="5760720" cy="909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Erreurs Possibles 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42910" y="1071546"/>
            <a:ext cx="2714644" cy="5500726"/>
          </a:xfrm>
        </p:spPr>
        <p:txBody>
          <a:bodyPr/>
          <a:lstStyle/>
          <a:p>
            <a:r>
              <a:rPr lang="fr-FR" b="1" u="sng" dirty="0" smtClean="0"/>
              <a:t>Le client ne prend pas en charge le fournisseur de services de sécurité des informations d’identification (</a:t>
            </a:r>
            <a:r>
              <a:rPr lang="fr-FR" b="1" u="sng" dirty="0" err="1" smtClean="0"/>
              <a:t>CredSSP</a:t>
            </a:r>
            <a:r>
              <a:rPr lang="fr-FR" b="1" u="sng" dirty="0" smtClean="0"/>
              <a:t>)</a:t>
            </a:r>
            <a:endParaRPr lang="fr-FR" b="1" dirty="0" smtClean="0"/>
          </a:p>
          <a:p>
            <a:r>
              <a:rPr lang="fr-FR" dirty="0" smtClean="0"/>
              <a:t>Dans cet exemple :  Windows 2003 avec Client 6.0 et TS Windows 2008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7</a:t>
            </a:fld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2667000" y="3154680"/>
          <a:ext cx="3810000" cy="274320"/>
        </p:xfrm>
        <a:graphic>
          <a:graphicData uri="http://schemas.openxmlformats.org/drawingml/2006/table">
            <a:tbl>
              <a:tblPr/>
              <a:tblGrid>
                <a:gridCol w="3810000"/>
              </a:tblGrid>
              <a:tr h="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3286116" y="2714620"/>
            <a:ext cx="5643603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Message d’erreur: L’ordinateur distant nécessite une authentification au niveau du réseau, qui n’est pas prise en charge par votre ordinateur. Pour obtenir de l’assistance, contactez votre administrateur système ou le support technique. </a:t>
            </a:r>
          </a:p>
          <a:p>
            <a:endParaRPr lang="fr-FR" sz="1400" dirty="0" smtClean="0"/>
          </a:p>
          <a:p>
            <a:r>
              <a:rPr lang="fr-FR" sz="1400" dirty="0" smtClean="0"/>
              <a:t>Solution: Utiliser un OS supportant </a:t>
            </a:r>
            <a:r>
              <a:rPr lang="fr-FR" sz="1400" dirty="0" err="1" smtClean="0"/>
              <a:t>CredSSP</a:t>
            </a:r>
            <a:r>
              <a:rPr lang="fr-FR" sz="1400" dirty="0" smtClean="0"/>
              <a:t> (Vista, Windows XP SP3 ou Windows 2008)</a:t>
            </a:r>
          </a:p>
          <a:p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pic>
        <p:nvPicPr>
          <p:cNvPr id="10" name="Image 9" descr="http://www.laurentfalguiere.fr/wp-content/uploads/2008/10/clip-image002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1500174"/>
            <a:ext cx="5760720" cy="918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Configuration du client NLA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42910" y="1071546"/>
            <a:ext cx="4643470" cy="5500726"/>
          </a:xfrm>
        </p:spPr>
        <p:txBody>
          <a:bodyPr/>
          <a:lstStyle/>
          <a:p>
            <a:r>
              <a:rPr lang="fr-FR" sz="2400" dirty="0" smtClean="0"/>
              <a:t>Case authentification du serveur</a:t>
            </a:r>
          </a:p>
          <a:p>
            <a:pPr lvl="1"/>
            <a:r>
              <a:rPr lang="fr-FR" sz="2000" dirty="0" smtClean="0"/>
              <a:t>Toujours se connecter  </a:t>
            </a:r>
          </a:p>
          <a:p>
            <a:pPr lvl="1"/>
            <a:r>
              <a:rPr lang="fr-FR" sz="2000" dirty="0" smtClean="0"/>
              <a:t>M’avertir si l’authentification échoue</a:t>
            </a:r>
          </a:p>
          <a:p>
            <a:pPr lvl="1"/>
            <a:r>
              <a:rPr lang="fr-FR" sz="2000" dirty="0" smtClean="0"/>
              <a:t>Ne pas se connecter si l’authentification échoue ( = si nos NLA 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8</a:t>
            </a:fld>
            <a:endParaRPr lang="fr-FR" dirty="0"/>
          </a:p>
        </p:txBody>
      </p:sp>
      <p:pic>
        <p:nvPicPr>
          <p:cNvPr id="1026" name="Picture 2" descr="C:\Documents and Settings\Admin\Bureau\Nouveau dossier\MSTS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5" y="1196752"/>
            <a:ext cx="3914775" cy="441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Activer le bureau à distance via le registre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Pour activer à distance la fonctionnalité du bureau à distance :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Modifier la clef de registre suivante :</a:t>
            </a:r>
          </a:p>
          <a:p>
            <a:pPr>
              <a:buNone/>
            </a:pPr>
            <a:r>
              <a:rPr lang="fr-FR" dirty="0" smtClean="0"/>
              <a:t>	HKLM\system\</a:t>
            </a:r>
            <a:r>
              <a:rPr lang="fr-FR" dirty="0" err="1" smtClean="0"/>
              <a:t>Currentcontrolset</a:t>
            </a:r>
            <a:r>
              <a:rPr lang="fr-FR" dirty="0" smtClean="0"/>
              <a:t>\</a:t>
            </a:r>
            <a:r>
              <a:rPr lang="fr-FR" dirty="0" err="1" smtClean="0"/>
              <a:t>Control\Terminal</a:t>
            </a:r>
            <a:r>
              <a:rPr lang="fr-FR" dirty="0" smtClean="0"/>
              <a:t> Server</a:t>
            </a:r>
          </a:p>
          <a:p>
            <a:pPr>
              <a:buNone/>
            </a:pPr>
            <a:r>
              <a:rPr lang="fr-FR" dirty="0" smtClean="0"/>
              <a:t>Clé </a:t>
            </a:r>
            <a:r>
              <a:rPr lang="fr-FR" dirty="0" err="1" smtClean="0"/>
              <a:t>FDenyTSconnections</a:t>
            </a:r>
            <a:r>
              <a:rPr lang="fr-FR" dirty="0" smtClean="0"/>
              <a:t> =0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9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Nouveautés sur Vista pour les connexions à distance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Plus de session 0 = console</a:t>
            </a:r>
          </a:p>
          <a:p>
            <a:r>
              <a:rPr lang="fr-FR" dirty="0" smtClean="0"/>
              <a:t>Session 1 est la première session TSE</a:t>
            </a:r>
          </a:p>
          <a:p>
            <a:r>
              <a:rPr lang="fr-FR" dirty="0" smtClean="0"/>
              <a:t>Plusieurs sessions TSE peuvent être ouvertes mais une seule sera active </a:t>
            </a:r>
          </a:p>
          <a:p>
            <a:r>
              <a:rPr lang="fr-FR" dirty="0" smtClean="0"/>
              <a:t>Si l’on quitte une session elle n’est plus fermé, aussi penser à fermer les sessions ouvertes pour des raisons de supports !</a:t>
            </a:r>
          </a:p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10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Dépannage du Bureau à distance 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/>
              <a:t>Si la connexion réseau est établie</a:t>
            </a:r>
          </a:p>
          <a:p>
            <a:pPr marL="457200" indent="-457200">
              <a:buAutoNum type="arabicPeriod"/>
            </a:pPr>
            <a:r>
              <a:rPr lang="fr-FR" dirty="0" smtClean="0"/>
              <a:t>Bureau à distance désactivé sur le poste cible ( vérifié le services à distance )</a:t>
            </a:r>
          </a:p>
          <a:p>
            <a:pPr marL="457200" indent="-457200">
              <a:buAutoNum type="arabicPeriod"/>
            </a:pPr>
            <a:r>
              <a:rPr lang="fr-FR" dirty="0" smtClean="0"/>
              <a:t>Blocage à cause des options d’authentification serveur sur le client</a:t>
            </a:r>
          </a:p>
          <a:p>
            <a:pPr marL="457200" indent="-457200">
              <a:buAutoNum type="arabicPeriod"/>
            </a:pPr>
            <a:r>
              <a:rPr lang="fr-FR" dirty="0" smtClean="0"/>
              <a:t>Blocage liées aux options NLA sur le serveur</a:t>
            </a:r>
          </a:p>
          <a:p>
            <a:pPr marL="457200" indent="-457200">
              <a:buAutoNum type="arabicPeriod"/>
            </a:pPr>
            <a:r>
              <a:rPr lang="fr-FR" dirty="0" smtClean="0"/>
              <a:t>Le compte n’est pas membre d’administrateur ou d’utilisateur du bureau distant</a:t>
            </a:r>
          </a:p>
          <a:p>
            <a:pPr marL="457200" indent="-457200">
              <a:buAutoNum type="arabicPeriod"/>
            </a:pPr>
            <a:r>
              <a:rPr lang="fr-FR" dirty="0" smtClean="0"/>
              <a:t>Blocage sur le pare feu</a:t>
            </a:r>
          </a:p>
          <a:p>
            <a:pPr marL="457200" indent="-457200">
              <a:buNone/>
            </a:pPr>
            <a:endParaRPr lang="fr-FR" dirty="0" smtClean="0"/>
          </a:p>
          <a:p>
            <a:pPr marL="457200" indent="-457200">
              <a:buAutoNum type="arabicPeriod"/>
            </a:pP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11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fr-FR" dirty="0" smtClean="0"/>
              <a:t>Assistance à distance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Assistance à distance …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L’assistance à distance permet de remplacer une solution de prise en main distante.</a:t>
            </a:r>
          </a:p>
          <a:p>
            <a:r>
              <a:rPr lang="fr-FR" dirty="0" smtClean="0"/>
              <a:t>A la différence du bureau à distance, l’utilisateur reste sur sa session Windows.</a:t>
            </a:r>
          </a:p>
          <a:p>
            <a:r>
              <a:rPr lang="fr-FR" dirty="0" smtClean="0"/>
              <a:t>Différentes options permettent de respecter les règles de confidentialités des données de l’utilisateurs final.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13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Autoriser les accès à distance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28596" y="857232"/>
            <a:ext cx="3571900" cy="3071834"/>
          </a:xfrm>
        </p:spPr>
        <p:txBody>
          <a:bodyPr/>
          <a:lstStyle/>
          <a:p>
            <a:r>
              <a:rPr lang="fr-FR" dirty="0" smtClean="0"/>
              <a:t>Via la fenêtre d’information système on peut régler les paramètres d’assistance à distance.</a:t>
            </a:r>
          </a:p>
          <a:p>
            <a:r>
              <a:rPr lang="fr-FR" dirty="0" smtClean="0"/>
              <a:t>L’activation de la fonctionnalité créer les exceptions dans le pare feu.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14</a:t>
            </a:fld>
            <a:endParaRPr lang="fr-FR" dirty="0"/>
          </a:p>
        </p:txBody>
      </p:sp>
      <p:pic>
        <p:nvPicPr>
          <p:cNvPr id="2050" name="Picture 2" descr="C:\Documents and Settings\Admin\Bureau\Nouveau dossier\Assistance 1.jpg"/>
          <p:cNvPicPr>
            <a:picLocks noChangeAspect="1" noChangeArrowheads="1"/>
          </p:cNvPicPr>
          <p:nvPr/>
        </p:nvPicPr>
        <p:blipFill>
          <a:blip cstate="print"/>
          <a:srcRect/>
          <a:stretch>
            <a:fillRect/>
          </a:stretch>
        </p:blipFill>
        <p:spPr bwMode="auto">
          <a:xfrm>
            <a:off x="4929191" y="714356"/>
            <a:ext cx="3929090" cy="2946818"/>
          </a:xfrm>
          <a:prstGeom prst="rect">
            <a:avLst/>
          </a:prstGeom>
          <a:noFill/>
        </p:spPr>
      </p:pic>
      <p:pic>
        <p:nvPicPr>
          <p:cNvPr id="2051" name="Picture 3" descr="C:\Documents and Settings\Admin\Bureau\Nouveau dossier\Assistance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2714620"/>
            <a:ext cx="2694007" cy="3517902"/>
          </a:xfrm>
          <a:prstGeom prst="rect">
            <a:avLst/>
          </a:prstGeom>
          <a:noFill/>
        </p:spPr>
      </p:pic>
      <p:pic>
        <p:nvPicPr>
          <p:cNvPr id="2052" name="Picture 4" descr="C:\Documents and Settings\Admin\Bureau\Nouveau dossier\Assistance 3.jpg"/>
          <p:cNvPicPr>
            <a:picLocks noChangeAspect="1" noChangeArrowheads="1"/>
          </p:cNvPicPr>
          <p:nvPr/>
        </p:nvPicPr>
        <p:blipFill>
          <a:blip cstate="print"/>
          <a:srcRect/>
          <a:stretch>
            <a:fillRect/>
          </a:stretch>
        </p:blipFill>
        <p:spPr bwMode="auto">
          <a:xfrm>
            <a:off x="4786314" y="4143380"/>
            <a:ext cx="2967401" cy="2243130"/>
          </a:xfrm>
          <a:prstGeom prst="rect">
            <a:avLst/>
          </a:prstGeom>
          <a:noFill/>
        </p:spPr>
      </p:pic>
      <p:pic>
        <p:nvPicPr>
          <p:cNvPr id="2053" name="Picture 5" descr="C:\Documents and Settings\Admin\Bureau\Nouveau dossier\Assistance 5.jpg"/>
          <p:cNvPicPr>
            <a:picLocks noChangeAspect="1" noChangeArrowheads="1"/>
          </p:cNvPicPr>
          <p:nvPr/>
        </p:nvPicPr>
        <p:blipFill>
          <a:blip cstate="print"/>
          <a:srcRect/>
          <a:stretch>
            <a:fillRect/>
          </a:stretch>
        </p:blipFill>
        <p:spPr bwMode="auto">
          <a:xfrm>
            <a:off x="1714480" y="3429000"/>
            <a:ext cx="2677242" cy="31337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Lancer une session d’assistance…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00034" y="1214422"/>
            <a:ext cx="4214842" cy="5072098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fr-FR" dirty="0" smtClean="0"/>
              <a:t>Via le menu Assistance à distance ou le menu d’aide en ligne…</a:t>
            </a:r>
          </a:p>
          <a:p>
            <a:pPr marL="457200" indent="-457200">
              <a:buAutoNum type="arabicPeriod"/>
            </a:pPr>
            <a:r>
              <a:rPr lang="fr-FR" dirty="0" smtClean="0"/>
              <a:t>Ou via MSRA.exe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15</a:t>
            </a:fld>
            <a:endParaRPr lang="fr-FR" dirty="0"/>
          </a:p>
        </p:txBody>
      </p:sp>
      <p:pic>
        <p:nvPicPr>
          <p:cNvPr id="3074" name="Picture 2" descr="C:\Documents and Settings\Admin\Bureau\Nouveau dossier\Assistance 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1000108"/>
            <a:ext cx="3571900" cy="44237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Offrir une assistance à distance non sollicité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/>
              <a:t>Configuration du poste « assisté »</a:t>
            </a:r>
          </a:p>
          <a:p>
            <a:pPr lvl="1">
              <a:buFont typeface="Wingdings" pitchFamily="2" charset="2"/>
              <a:buChar char="q"/>
            </a:pPr>
            <a:r>
              <a:rPr lang="fr-FR" sz="2000" dirty="0" smtClean="0"/>
              <a:t>Ajout des exceptions dans le pare feu local:</a:t>
            </a:r>
          </a:p>
          <a:p>
            <a:pPr lvl="2"/>
            <a:r>
              <a:rPr lang="fr-FR" sz="1600" dirty="0" smtClean="0"/>
              <a:t>Assistance à distance ( msra.exe )</a:t>
            </a:r>
          </a:p>
          <a:p>
            <a:pPr lvl="2"/>
            <a:r>
              <a:rPr lang="fr-FR" sz="1600" dirty="0" smtClean="0"/>
              <a:t>Raserver.exe</a:t>
            </a:r>
          </a:p>
          <a:p>
            <a:pPr lvl="2"/>
            <a:r>
              <a:rPr lang="fr-FR" sz="1600" dirty="0" smtClean="0"/>
              <a:t>Port TCP135</a:t>
            </a:r>
          </a:p>
          <a:p>
            <a:pPr lvl="1">
              <a:buFont typeface="Wingdings" pitchFamily="2" charset="2"/>
              <a:buChar char="q"/>
            </a:pPr>
            <a:r>
              <a:rPr lang="fr-FR" sz="2000" dirty="0" smtClean="0"/>
              <a:t>Dans les GPO configurer le paramètre </a:t>
            </a:r>
          </a:p>
          <a:p>
            <a:pPr>
              <a:buNone/>
            </a:pPr>
            <a:r>
              <a:rPr lang="fr-FR" dirty="0" smtClean="0"/>
              <a:t>		Proposer de l’assistance à distance. </a:t>
            </a:r>
          </a:p>
          <a:p>
            <a:pPr>
              <a:buNone/>
            </a:pPr>
            <a:r>
              <a:rPr lang="fr-FR" dirty="0" smtClean="0"/>
              <a:t>		</a:t>
            </a:r>
            <a:r>
              <a:rPr lang="fr-FR" sz="1600" dirty="0" smtClean="0"/>
              <a:t>( Stratégie de l’ordinateur local</a:t>
            </a:r>
            <a:r>
              <a:rPr lang="fr-FR" sz="1600" dirty="0" smtClean="0">
                <a:sym typeface="Wingdings" pitchFamily="2" charset="2"/>
              </a:rPr>
              <a:t> Configuration de l’ordinateur Modèle 	d’administrationSystème Assistance à distance )</a:t>
            </a:r>
            <a:endParaRPr lang="fr-FR" sz="1600" dirty="0" smtClean="0"/>
          </a:p>
          <a:p>
            <a:pPr>
              <a:buNone/>
            </a:pPr>
            <a:r>
              <a:rPr lang="fr-FR" dirty="0" smtClean="0"/>
              <a:t>	</a:t>
            </a:r>
          </a:p>
          <a:p>
            <a:pPr lvl="1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16</a:t>
            </a:fld>
            <a:endParaRPr lang="fr-FR" dirty="0"/>
          </a:p>
        </p:txBody>
      </p:sp>
      <p:pic>
        <p:nvPicPr>
          <p:cNvPr id="4098" name="Picture 2" descr="C:\Documents and Settings\Admin\Bureau\Nouveau dossier\Assistance 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4009335"/>
            <a:ext cx="4831336" cy="2848665"/>
          </a:xfrm>
          <a:prstGeom prst="rect">
            <a:avLst/>
          </a:prstGeom>
          <a:noFill/>
        </p:spPr>
      </p:pic>
      <p:pic>
        <p:nvPicPr>
          <p:cNvPr id="4099" name="Picture 3" descr="C:\Documents and Settings\Admin\Bureau\Nouveau dossier\Assistance 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56" y="3857628"/>
            <a:ext cx="2714644" cy="26380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Pour aller plus loin…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Changement du port RDP pour le poste</a:t>
            </a:r>
          </a:p>
          <a:p>
            <a:r>
              <a:rPr lang="fr-FR" dirty="0" smtClean="0"/>
              <a:t>Ajout d’un nouveau port d’écoute pour le bureau distant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17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osia.SC.v.0.01.2003">
  <a:themeElements>
    <a:clrScheme name="Personnalisé 2">
      <a:dk1>
        <a:sysClr val="windowText" lastClr="000000"/>
      </a:dk1>
      <a:lt1>
        <a:sysClr val="window" lastClr="FFFFFF"/>
      </a:lt1>
      <a:dk2>
        <a:srgbClr val="1F497D"/>
      </a:dk2>
      <a:lt2>
        <a:srgbClr val="8DB3E2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cosia.SC.v.0.01.2003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Bureau 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0000" tIns="46800" rIns="90000" bIns="46800" anchor="ctr" anchorCtr="1" compatLnSpc="1"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None/>
          <a:tabLst/>
          <a:defRPr kumimoji="0" lang="en-US" sz="1600" b="1" i="0" u="none" strike="noStrike" baseline="0">
            <a:solidFill>
              <a:schemeClr val="bg1">
                <a:alpha val="100000"/>
              </a:schemeClr>
            </a:solidFill>
            <a:effectLst/>
            <a:latin typeface="Arial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0000" tIns="46800" rIns="90000" bIns="46800" anchor="ctr" anchorCtr="1" compatLnSpc="1"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None/>
          <a:tabLst/>
          <a:defRPr kumimoji="0" lang="en-US" sz="1600" b="1" i="0" u="none" strike="noStrike" baseline="0">
            <a:solidFill>
              <a:schemeClr val="bg1">
                <a:alpha val="100000"/>
              </a:schemeClr>
            </a:solidFill>
            <a:effectLst/>
            <a:latin typeface="Arial"/>
          </a:defRPr>
        </a:defPPr>
      </a:lstStyle>
    </a:lnDef>
  </a:objectDefaults>
  <a:extraClrSchemeLst>
    <a:extraClrScheme>
      <a:clrScheme name="ecosia.SC.v.0.01.2003 1">
        <a:dk1>
          <a:srgbClr val="000066"/>
        </a:dk1>
        <a:lt1>
          <a:srgbClr val="FFFFEB"/>
        </a:lt1>
        <a:dk2>
          <a:srgbClr val="336699"/>
        </a:dk2>
        <a:lt2>
          <a:srgbClr val="FFFFEB"/>
        </a:lt2>
        <a:accent1>
          <a:srgbClr val="666699"/>
        </a:accent1>
        <a:accent2>
          <a:srgbClr val="99CCFF"/>
        </a:accent2>
        <a:accent3>
          <a:srgbClr val="ADB8CA"/>
        </a:accent3>
        <a:accent4>
          <a:srgbClr val="DADAC9"/>
        </a:accent4>
        <a:accent5>
          <a:srgbClr val="B8B8CA"/>
        </a:accent5>
        <a:accent6>
          <a:srgbClr val="8AB9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osia.SC.v.0.01.2003 2">
        <a:dk1>
          <a:srgbClr val="003366"/>
        </a:dk1>
        <a:lt1>
          <a:srgbClr val="FFFFFF"/>
        </a:lt1>
        <a:dk2>
          <a:srgbClr val="006666"/>
        </a:dk2>
        <a:lt2>
          <a:srgbClr val="003366"/>
        </a:lt2>
        <a:accent1>
          <a:srgbClr val="99CC99"/>
        </a:accent1>
        <a:accent2>
          <a:srgbClr val="33CCCC"/>
        </a:accent2>
        <a:accent3>
          <a:srgbClr val="FFFFFF"/>
        </a:accent3>
        <a:accent4>
          <a:srgbClr val="002A56"/>
        </a:accent4>
        <a:accent5>
          <a:srgbClr val="CAE2CA"/>
        </a:accent5>
        <a:accent6>
          <a:srgbClr val="2DB9B9"/>
        </a:accent6>
        <a:hlink>
          <a:srgbClr val="666699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osia.SC.v.0.01.2003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osia.SC.v.0.01.2003 4">
        <a:dk1>
          <a:srgbClr val="000000"/>
        </a:dk1>
        <a:lt1>
          <a:srgbClr val="FFFFFF"/>
        </a:lt1>
        <a:dk2>
          <a:srgbClr val="9900CC"/>
        </a:dk2>
        <a:lt2>
          <a:srgbClr val="0033CC"/>
        </a:lt2>
        <a:accent1>
          <a:srgbClr val="FFCC66"/>
        </a:accent1>
        <a:accent2>
          <a:srgbClr val="33CC33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2DB92D"/>
        </a:accent6>
        <a:hlink>
          <a:srgbClr val="9900CC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ureau 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 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ureau 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 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F682B7A1AEB5A47B18A6F0AAF5887A7" ma:contentTypeVersion="0" ma:contentTypeDescription="Crée un document." ma:contentTypeScope="" ma:versionID="85d6159bf644aaa09b6f8fa3f27872c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efe331b061e72866024fe28ebad680d1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6EF2D25-9BFC-47B5-A6A2-EE35D146A78E}"/>
</file>

<file path=customXml/itemProps2.xml><?xml version="1.0" encoding="utf-8"?>
<ds:datastoreItem xmlns:ds="http://schemas.openxmlformats.org/officeDocument/2006/customXml" ds:itemID="{CFAD7BB3-A1BA-4E34-8DE2-C88F6BF413A6}"/>
</file>

<file path=customXml/itemProps3.xml><?xml version="1.0" encoding="utf-8"?>
<ds:datastoreItem xmlns:ds="http://schemas.openxmlformats.org/officeDocument/2006/customXml" ds:itemID="{93E3EB6D-9A10-4992-BD28-0E0F52E6B1B6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27303</TotalTime>
  <Words>833</Words>
  <Application>Microsoft Office PowerPoint</Application>
  <PresentationFormat>Affichage à l'écran (4:3)</PresentationFormat>
  <Paragraphs>122</Paragraphs>
  <Slides>17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3" baseType="lpstr">
      <vt:lpstr>Arial</vt:lpstr>
      <vt:lpstr>Arial Black</vt:lpstr>
      <vt:lpstr>Calibri</vt:lpstr>
      <vt:lpstr>Times New Roman</vt:lpstr>
      <vt:lpstr>Wingdings</vt:lpstr>
      <vt:lpstr>ecosia.SC.v.0.01.2003</vt:lpstr>
      <vt:lpstr>Bureau distant sur Windows Vista /2008 Server</vt:lpstr>
      <vt:lpstr>Nouveautés du Bureau à distance</vt:lpstr>
      <vt:lpstr>Nouveauté du client RDP</vt:lpstr>
      <vt:lpstr>NLA ou Authentification au niveau du réseau </vt:lpstr>
      <vt:lpstr>Configuration du bureau distant </vt:lpstr>
      <vt:lpstr>Erreurs Possibles </vt:lpstr>
      <vt:lpstr>Erreurs Possibles </vt:lpstr>
      <vt:lpstr>Configuration du client NLA</vt:lpstr>
      <vt:lpstr>Activer le bureau à distance via le registre</vt:lpstr>
      <vt:lpstr>Nouveautés sur Vista pour les connexions à distance</vt:lpstr>
      <vt:lpstr>Dépannage du Bureau à distance </vt:lpstr>
      <vt:lpstr>Assistance à distance</vt:lpstr>
      <vt:lpstr>Assistance à distance …</vt:lpstr>
      <vt:lpstr>Autoriser les accès à distance</vt:lpstr>
      <vt:lpstr>Lancer une session d’assistance…</vt:lpstr>
      <vt:lpstr>Offrir une assistance à distance non sollicité</vt:lpstr>
      <vt:lpstr>Pour aller plus loin…</vt:lpstr>
    </vt:vector>
  </TitlesOfParts>
  <Company>ECOSIA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Collection de sites</dc:title>
  <dc:subject>MOSS</dc:subject>
  <dc:creator>Partouche David</dc:creator>
  <cp:lastModifiedBy>Compte Microsoft</cp:lastModifiedBy>
  <cp:revision>194</cp:revision>
  <cp:lastPrinted>1601-01-01T00:00:00Z</cp:lastPrinted>
  <dcterms:created xsi:type="dcterms:W3CDTF">2003-11-25T08:39:33Z</dcterms:created>
  <dcterms:modified xsi:type="dcterms:W3CDTF">2015-06-15T09:30:02Z</dcterms:modified>
  <cp:category>Support de cours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0x010100FF682B7A1AEB5A47B18A6F0AAF5887A7</vt:lpwstr>
  </property>
</Properties>
</file>